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7"/>
  </p:notesMasterIdLst>
  <p:sldIdLst>
    <p:sldId id="256" r:id="rId2"/>
    <p:sldId id="261" r:id="rId3"/>
    <p:sldId id="262" r:id="rId4"/>
    <p:sldId id="265" r:id="rId5"/>
    <p:sldId id="266" r:id="rId6"/>
    <p:sldId id="267" r:id="rId7"/>
    <p:sldId id="268" r:id="rId8"/>
    <p:sldId id="270" r:id="rId9"/>
    <p:sldId id="271" r:id="rId10"/>
    <p:sldId id="272" r:id="rId11"/>
    <p:sldId id="273" r:id="rId12"/>
    <p:sldId id="274" r:id="rId13"/>
    <p:sldId id="297" r:id="rId14"/>
    <p:sldId id="275" r:id="rId15"/>
    <p:sldId id="276" r:id="rId16"/>
    <p:sldId id="277" r:id="rId17"/>
    <p:sldId id="278" r:id="rId18"/>
    <p:sldId id="279" r:id="rId19"/>
    <p:sldId id="280" r:id="rId20"/>
    <p:sldId id="281" r:id="rId21"/>
    <p:sldId id="282" r:id="rId22"/>
    <p:sldId id="283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00"/>
    <a:srgbClr val="FF9900"/>
    <a:srgbClr val="663300"/>
    <a:srgbClr val="894400"/>
    <a:srgbClr val="A45100"/>
    <a:srgbClr val="B75B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679" autoAdjust="0"/>
  </p:normalViewPr>
  <p:slideViewPr>
    <p:cSldViewPr>
      <p:cViewPr varScale="1">
        <p:scale>
          <a:sx n="70" d="100"/>
          <a:sy n="70" d="100"/>
        </p:scale>
        <p:origin x="-1075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901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901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01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680AAE29-EF99-4561-A9B8-0C5267DAC5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941974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fld id="{9A4D3766-607D-4857-AD9E-023AB7C95B16}" type="slidenum">
              <a:rPr lang="en-US" sz="1200" smtClean="0"/>
              <a:pPr eaLnBrk="1" hangingPunct="1"/>
              <a:t>3</a:t>
            </a:fld>
            <a:endParaRPr lang="en-US" sz="120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030"/>
          <p:cNvGrpSpPr>
            <a:grpSpLocks/>
          </p:cNvGrpSpPr>
          <p:nvPr/>
        </p:nvGrpSpPr>
        <p:grpSpPr bwMode="auto">
          <a:xfrm>
            <a:off x="457200" y="2363788"/>
            <a:ext cx="8153400" cy="1600200"/>
            <a:chOff x="288" y="1489"/>
            <a:chExt cx="5136" cy="1008"/>
          </a:xfrm>
        </p:grpSpPr>
        <p:sp>
          <p:nvSpPr>
            <p:cNvPr id="5" name="Arc 1026"/>
            <p:cNvSpPr>
              <a:spLocks/>
            </p:cNvSpPr>
            <p:nvPr/>
          </p:nvSpPr>
          <p:spPr bwMode="invGray">
            <a:xfrm>
              <a:off x="3595" y="1489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6" name="Arc 1027"/>
            <p:cNvSpPr>
              <a:spLocks/>
            </p:cNvSpPr>
            <p:nvPr/>
          </p:nvSpPr>
          <p:spPr bwMode="invGray">
            <a:xfrm>
              <a:off x="3548" y="1593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" name="Arc 1028"/>
            <p:cNvSpPr>
              <a:spLocks/>
            </p:cNvSpPr>
            <p:nvPr/>
          </p:nvSpPr>
          <p:spPr bwMode="invGray">
            <a:xfrm>
              <a:off x="3521" y="1732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1029"/>
            <p:cNvSpPr>
              <a:spLocks noChangeArrowheads="1"/>
            </p:cNvSpPr>
            <p:nvPr/>
          </p:nvSpPr>
          <p:spPr bwMode="invGray">
            <a:xfrm>
              <a:off x="288" y="1940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3079" name="Rectangle 103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447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080" name="Rectangle 103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7338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9" name="Rectangle 1033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" name="Rectangle 1034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1" name="Rectangle 103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963EE-5732-44EB-B7EB-933DE8731A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35457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5503B26A-9DD9-4565-9C1C-D2C9F7D0DA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98645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96050" y="228600"/>
            <a:ext cx="1962150" cy="5943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28600"/>
            <a:ext cx="5734050" cy="5943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4B4585D7-2220-496C-9A54-2F34CD72DCE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0893254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7772400" cy="762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676400"/>
            <a:ext cx="7772400" cy="4495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FF0C69D1-EAB4-4C2F-9E07-8F8DAA83693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765706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A25FF278-6D9B-446B-9F27-9962377D87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559664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5D6AD888-D307-4F9B-8730-DF061B29EA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1102462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38100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8BB75E12-0B20-4CD4-A937-A9E890135C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8364674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615B00B9-E242-4A3F-9891-4A26F1DBC69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4240401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DBC1112D-4F08-4F6A-B321-05DD645A0B0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656585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7905D344-AC84-4386-964F-9DAD3A1B462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1003227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108CD522-02D4-4244-8B69-04D5022FBB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414768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97ADBFA9-5D72-498E-8484-D33B5B048C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360540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6"/>
          <p:cNvGrpSpPr>
            <a:grpSpLocks/>
          </p:cNvGrpSpPr>
          <p:nvPr/>
        </p:nvGrpSpPr>
        <p:grpSpPr bwMode="auto">
          <a:xfrm>
            <a:off x="457200" y="533400"/>
            <a:ext cx="8153400" cy="1600200"/>
            <a:chOff x="288" y="625"/>
            <a:chExt cx="5136" cy="1008"/>
          </a:xfrm>
        </p:grpSpPr>
        <p:sp>
          <p:nvSpPr>
            <p:cNvPr id="1032" name="Arc 2"/>
            <p:cNvSpPr>
              <a:spLocks/>
            </p:cNvSpPr>
            <p:nvPr/>
          </p:nvSpPr>
          <p:spPr bwMode="invGray">
            <a:xfrm>
              <a:off x="3595" y="625"/>
              <a:ext cx="1829" cy="1008"/>
            </a:xfrm>
            <a:custGeom>
              <a:avLst/>
              <a:gdLst>
                <a:gd name="T0" fmla="*/ 25 w 21912"/>
                <a:gd name="T1" fmla="*/ 0 h 43200"/>
                <a:gd name="T2" fmla="*/ 0 w 21912"/>
                <a:gd name="T3" fmla="*/ 1008 h 43200"/>
                <a:gd name="T4" fmla="*/ 26 w 21912"/>
                <a:gd name="T5" fmla="*/ 504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12" h="43200" fill="none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</a:path>
                <a:path w="21912" h="43200" stroke="0" extrusionOk="0">
                  <a:moveTo>
                    <a:pt x="300" y="0"/>
                  </a:moveTo>
                  <a:cubicBezTo>
                    <a:pt x="304" y="0"/>
                    <a:pt x="308" y="-1"/>
                    <a:pt x="312" y="0"/>
                  </a:cubicBezTo>
                  <a:cubicBezTo>
                    <a:pt x="12241" y="0"/>
                    <a:pt x="21912" y="9670"/>
                    <a:pt x="21912" y="21600"/>
                  </a:cubicBezTo>
                  <a:cubicBezTo>
                    <a:pt x="21912" y="33529"/>
                    <a:pt x="12241" y="43200"/>
                    <a:pt x="312" y="43200"/>
                  </a:cubicBezTo>
                  <a:cubicBezTo>
                    <a:pt x="207" y="43200"/>
                    <a:pt x="103" y="43199"/>
                    <a:pt x="0" y="43197"/>
                  </a:cubicBezTo>
                  <a:lnTo>
                    <a:pt x="312" y="21600"/>
                  </a:lnTo>
                  <a:lnTo>
                    <a:pt x="3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6633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" name="Arc 3"/>
            <p:cNvSpPr>
              <a:spLocks/>
            </p:cNvSpPr>
            <p:nvPr/>
          </p:nvSpPr>
          <p:spPr bwMode="invGray">
            <a:xfrm>
              <a:off x="3548" y="729"/>
              <a:ext cx="1831" cy="800"/>
            </a:xfrm>
            <a:custGeom>
              <a:avLst/>
              <a:gdLst>
                <a:gd name="T0" fmla="*/ 26 w 21924"/>
                <a:gd name="T1" fmla="*/ 0 h 43200"/>
                <a:gd name="T2" fmla="*/ 0 w 21924"/>
                <a:gd name="T3" fmla="*/ 800 h 43200"/>
                <a:gd name="T4" fmla="*/ 27 w 21924"/>
                <a:gd name="T5" fmla="*/ 400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4" h="43200" fill="none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</a:path>
                <a:path w="21924" h="43200" stroke="0" extrusionOk="0">
                  <a:moveTo>
                    <a:pt x="312" y="0"/>
                  </a:moveTo>
                  <a:cubicBezTo>
                    <a:pt x="316" y="0"/>
                    <a:pt x="320" y="-1"/>
                    <a:pt x="324" y="0"/>
                  </a:cubicBezTo>
                  <a:cubicBezTo>
                    <a:pt x="12253" y="0"/>
                    <a:pt x="21924" y="9670"/>
                    <a:pt x="21924" y="21600"/>
                  </a:cubicBezTo>
                  <a:cubicBezTo>
                    <a:pt x="21924" y="33529"/>
                    <a:pt x="12253" y="43200"/>
                    <a:pt x="324" y="43200"/>
                  </a:cubicBezTo>
                  <a:cubicBezTo>
                    <a:pt x="215" y="43200"/>
                    <a:pt x="107" y="43199"/>
                    <a:pt x="0" y="43197"/>
                  </a:cubicBezTo>
                  <a:lnTo>
                    <a:pt x="324" y="21600"/>
                  </a:lnTo>
                  <a:lnTo>
                    <a:pt x="31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8944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3" name="Arc 4"/>
            <p:cNvSpPr>
              <a:spLocks/>
            </p:cNvSpPr>
            <p:nvPr/>
          </p:nvSpPr>
          <p:spPr bwMode="invGray">
            <a:xfrm>
              <a:off x="3521" y="868"/>
              <a:ext cx="1830" cy="522"/>
            </a:xfrm>
            <a:custGeom>
              <a:avLst/>
              <a:gdLst>
                <a:gd name="T0" fmla="*/ 26 w 21925"/>
                <a:gd name="T1" fmla="*/ 0 h 43200"/>
                <a:gd name="T2" fmla="*/ 0 w 21925"/>
                <a:gd name="T3" fmla="*/ 522 h 43200"/>
                <a:gd name="T4" fmla="*/ 27 w 21925"/>
                <a:gd name="T5" fmla="*/ 261 h 43200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21925" h="43200" fill="none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</a:path>
                <a:path w="21925" h="43200" stroke="0" extrusionOk="0">
                  <a:moveTo>
                    <a:pt x="313" y="0"/>
                  </a:moveTo>
                  <a:cubicBezTo>
                    <a:pt x="317" y="0"/>
                    <a:pt x="321" y="-1"/>
                    <a:pt x="325" y="0"/>
                  </a:cubicBezTo>
                  <a:cubicBezTo>
                    <a:pt x="12254" y="0"/>
                    <a:pt x="21925" y="9670"/>
                    <a:pt x="21925" y="21600"/>
                  </a:cubicBezTo>
                  <a:cubicBezTo>
                    <a:pt x="21925" y="33529"/>
                    <a:pt x="12254" y="43200"/>
                    <a:pt x="325" y="43200"/>
                  </a:cubicBezTo>
                  <a:cubicBezTo>
                    <a:pt x="216" y="43200"/>
                    <a:pt x="108" y="43199"/>
                    <a:pt x="0" y="43197"/>
                  </a:cubicBezTo>
                  <a:lnTo>
                    <a:pt x="325" y="21600"/>
                  </a:lnTo>
                  <a:lnTo>
                    <a:pt x="313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rgbClr val="B75B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 cap="rnd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" name="AutoShape 5"/>
            <p:cNvSpPr>
              <a:spLocks noChangeArrowheads="1"/>
            </p:cNvSpPr>
            <p:nvPr/>
          </p:nvSpPr>
          <p:spPr bwMode="invGray">
            <a:xfrm>
              <a:off x="288" y="1076"/>
              <a:ext cx="4988" cy="104"/>
            </a:xfrm>
            <a:prstGeom prst="roundRect">
              <a:avLst>
                <a:gd name="adj" fmla="val 49995"/>
              </a:avLst>
            </a:prstGeom>
            <a:gradFill rotWithShape="0">
              <a:gsLst>
                <a:gs pos="0">
                  <a:srgbClr val="000000"/>
                </a:gs>
                <a:gs pos="20000">
                  <a:srgbClr val="000040"/>
                </a:gs>
                <a:gs pos="50000">
                  <a:srgbClr val="400040"/>
                </a:gs>
                <a:gs pos="75000">
                  <a:srgbClr val="8F0040"/>
                </a:gs>
                <a:gs pos="89999">
                  <a:srgbClr val="F27300"/>
                </a:gs>
                <a:gs pos="100000">
                  <a:srgbClr val="FFBF00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02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"/>
            <a:ext cx="77724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676400"/>
            <a:ext cx="7772400" cy="449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 dirty="0" smtClean="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 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246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/>
              <a:t>CSCI 3350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246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r>
              <a:rPr lang="en-US" dirty="0" smtClean="0"/>
              <a:t>Lecture 9 </a:t>
            </a:r>
            <a:r>
              <a:rPr lang="en-US" dirty="0"/>
              <a:t>- </a:t>
            </a:r>
            <a:fld id="{5ACFD365-16D2-48E2-AB34-118F06A2946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51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  <p:sldLayoutId id="2147483750" r:id="rId12"/>
  </p:sldLayoutIdLst>
  <p:hf hdr="0"/>
  <p:txStyles>
    <p:titleStyle>
      <a:lvl1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2pPr>
      <a:lvl3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3pPr>
      <a:lvl4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4pPr>
      <a:lvl5pPr algn="r" rtl="0" eaLnBrk="0" fontAlgn="base" hangingPunct="0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en-US" dirty="0" smtClean="0"/>
              <a:t>Lecture 9</a:t>
            </a:r>
            <a:br>
              <a:rPr lang="en-US" dirty="0" smtClean="0"/>
            </a:br>
            <a:r>
              <a:rPr lang="en-US" dirty="0" smtClean="0"/>
              <a:t>Design Patterns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28600" y="3733800"/>
            <a:ext cx="8763000" cy="1752600"/>
          </a:xfrm>
        </p:spPr>
        <p:txBody>
          <a:bodyPr/>
          <a:lstStyle/>
          <a:p>
            <a:pPr eaLnBrk="1" hangingPunct="1"/>
            <a:r>
              <a:rPr lang="en-US" dirty="0" smtClean="0"/>
              <a:t>CSCI – 3350   Software Engineering II</a:t>
            </a:r>
          </a:p>
          <a:p>
            <a:pPr eaLnBrk="1" hangingPunct="1"/>
            <a:r>
              <a:rPr lang="en-US" dirty="0" smtClean="0"/>
              <a:t>Fall 2014</a:t>
            </a:r>
          </a:p>
          <a:p>
            <a:pPr eaLnBrk="1" hangingPunct="1"/>
            <a:r>
              <a:rPr lang="en-US" dirty="0" smtClean="0"/>
              <a:t>Bill Pine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43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43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7C72B40C-3A1E-4769-BC12-61AA05188010}" type="slidenum">
              <a:rPr lang="en-US" sz="1400" smtClean="0">
                <a:latin typeface="Arial" charset="0"/>
              </a:rPr>
              <a:pPr eaLnBrk="1" hangingPunct="1"/>
              <a:t>10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43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Basic Design Patterns</a:t>
            </a:r>
          </a:p>
        </p:txBody>
      </p:sp>
      <p:sp>
        <p:nvSpPr>
          <p:cNvPr id="143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err="1" smtClean="0"/>
              <a:t>GoF</a:t>
            </a:r>
            <a:r>
              <a:rPr lang="en-US" sz="2800" dirty="0" smtClean="0"/>
              <a:t> describes </a:t>
            </a:r>
            <a:r>
              <a:rPr lang="en-US" sz="2800" dirty="0" smtClean="0"/>
              <a:t>23 of the more commonly recurring patterns</a:t>
            </a:r>
          </a:p>
          <a:p>
            <a:pPr eaLnBrk="1" hangingPunct="1"/>
            <a:r>
              <a:rPr lang="en-US" sz="2800" dirty="0" smtClean="0"/>
              <a:t>The patterns are classified into three categories</a:t>
            </a:r>
          </a:p>
          <a:p>
            <a:pPr lvl="1" eaLnBrk="1" hangingPunct="1"/>
            <a:r>
              <a:rPr lang="en-US" sz="2400" dirty="0" smtClean="0"/>
              <a:t>Creational</a:t>
            </a:r>
          </a:p>
          <a:p>
            <a:pPr lvl="2" eaLnBrk="1" hangingPunct="1"/>
            <a:r>
              <a:rPr lang="en-US" sz="2000" dirty="0" smtClean="0"/>
              <a:t>Concerned with creating object</a:t>
            </a:r>
          </a:p>
          <a:p>
            <a:pPr lvl="2" eaLnBrk="1" hangingPunct="1"/>
            <a:r>
              <a:rPr lang="en-US" sz="2000" dirty="0" smtClean="0"/>
              <a:t>Object instantiation is deferred to a subclass</a:t>
            </a:r>
          </a:p>
          <a:p>
            <a:pPr lvl="1" eaLnBrk="1" hangingPunct="1"/>
            <a:r>
              <a:rPr lang="en-US" sz="2400" dirty="0" smtClean="0"/>
              <a:t>Structural</a:t>
            </a:r>
          </a:p>
          <a:p>
            <a:pPr lvl="2" eaLnBrk="1" hangingPunct="1"/>
            <a:r>
              <a:rPr lang="en-US" sz="2000" dirty="0" smtClean="0"/>
              <a:t>Concerned with the composition of classes or objects</a:t>
            </a:r>
          </a:p>
          <a:p>
            <a:pPr lvl="1" eaLnBrk="1" hangingPunct="1"/>
            <a:r>
              <a:rPr lang="en-US" sz="2400" dirty="0" smtClean="0"/>
              <a:t>Behavioral</a:t>
            </a:r>
          </a:p>
          <a:p>
            <a:pPr lvl="2" eaLnBrk="1" hangingPunct="1"/>
            <a:r>
              <a:rPr lang="en-US" sz="2000" dirty="0" smtClean="0"/>
              <a:t>How classes or object interact or distribute responsibility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536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536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9E2D136D-8C61-4C30-AA11-B552B24EA873}" type="slidenum">
              <a:rPr lang="en-US" sz="1400" smtClean="0">
                <a:latin typeface="Arial" charset="0"/>
              </a:rPr>
              <a:pPr eaLnBrk="1" hangingPunct="1"/>
              <a:t>11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5365" name="Rectangle 3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Design Pattern Classification</a:t>
            </a:r>
          </a:p>
        </p:txBody>
      </p:sp>
      <p:graphicFrame>
        <p:nvGraphicFramePr>
          <p:cNvPr id="102465" name="Group 65"/>
          <p:cNvGraphicFramePr>
            <a:graphicFrameLocks noGrp="1"/>
          </p:cNvGraphicFramePr>
          <p:nvPr>
            <p:ph idx="1"/>
          </p:nvPr>
        </p:nvGraphicFramePr>
        <p:xfrm>
          <a:off x="685800" y="1676400"/>
          <a:ext cx="8153400" cy="4602163"/>
        </p:xfrm>
        <a:graphic>
          <a:graphicData uri="http://schemas.openxmlformats.org/drawingml/2006/table">
            <a:tbl>
              <a:tblPr/>
              <a:tblGrid>
                <a:gridCol w="1677988"/>
                <a:gridCol w="1998662"/>
                <a:gridCol w="1758950"/>
                <a:gridCol w="2717800"/>
              </a:tblGrid>
              <a:tr h="3962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2" marB="45722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Purpose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9689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2" marB="45722" horzOverflow="overflow">
                    <a:lnL cap="flat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Creational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Structural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Behavioral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096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Class Scope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Factory Method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Adapter(class)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Interpreter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Template Method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9993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 Unicode MS" pitchFamily="34" charset="-128"/>
                        </a:rPr>
                        <a:t>Object Scope</a:t>
                      </a:r>
                    </a:p>
                  </a:txBody>
                  <a:tcPr marT="45722" marB="45722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Abstract Factory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Builder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Prototype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Singleton*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Adapter*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Bridge*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Composite*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Decorator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Façade*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Flyweight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Proxy*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Chain of Responsibility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Command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Iterator*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Mediator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Memento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Observer*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State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Strategy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charset="0"/>
                        </a:rPr>
                        <a:t>Visitor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638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638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2B04AF9B-0EED-40A7-9AF4-003C442534D0}" type="slidenum">
              <a:rPr lang="en-US" sz="1400" smtClean="0">
                <a:latin typeface="Arial" charset="0"/>
              </a:rPr>
              <a:pPr eaLnBrk="1" hangingPunct="1"/>
              <a:t>12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6389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Standard Format</a:t>
            </a:r>
          </a:p>
        </p:txBody>
      </p:sp>
      <p:sp>
        <p:nvSpPr>
          <p:cNvPr id="16390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77200" cy="4495800"/>
          </a:xfrm>
        </p:spPr>
        <p:txBody>
          <a:bodyPr/>
          <a:lstStyle/>
          <a:p>
            <a:pPr eaLnBrk="1" hangingPunct="1"/>
            <a:r>
              <a:rPr lang="en-US" smtClean="0"/>
              <a:t>13 section standard format</a:t>
            </a:r>
          </a:p>
          <a:p>
            <a:pPr lvl="1" eaLnBrk="1" hangingPunct="1"/>
            <a:r>
              <a:rPr lang="en-US" smtClean="0"/>
              <a:t>Pattern name and classification</a:t>
            </a:r>
          </a:p>
          <a:p>
            <a:pPr lvl="1" eaLnBrk="1" hangingPunct="1"/>
            <a:r>
              <a:rPr lang="en-US" smtClean="0"/>
              <a:t>Scope</a:t>
            </a:r>
          </a:p>
          <a:p>
            <a:pPr lvl="2" eaLnBrk="1" hangingPunct="1"/>
            <a:r>
              <a:rPr lang="en-US" smtClean="0"/>
              <a:t>Class</a:t>
            </a:r>
          </a:p>
          <a:p>
            <a:pPr lvl="3" eaLnBrk="1" hangingPunct="1"/>
            <a:r>
              <a:rPr lang="en-US" smtClean="0"/>
              <a:t>Deals with relationships between classes and their subclasses</a:t>
            </a:r>
          </a:p>
          <a:p>
            <a:pPr lvl="3" eaLnBrk="1" hangingPunct="1"/>
            <a:r>
              <a:rPr lang="en-US" smtClean="0"/>
              <a:t>Established through inheritance and are static </a:t>
            </a:r>
          </a:p>
          <a:p>
            <a:pPr lvl="3" eaLnBrk="1" hangingPunct="1"/>
            <a:r>
              <a:rPr lang="en-US" smtClean="0"/>
              <a:t>Fixed at compile time</a:t>
            </a:r>
          </a:p>
          <a:p>
            <a:pPr lvl="2" eaLnBrk="1" hangingPunct="1"/>
            <a:r>
              <a:rPr lang="en-US" smtClean="0"/>
              <a:t>Object </a:t>
            </a:r>
          </a:p>
          <a:p>
            <a:pPr lvl="3" eaLnBrk="1" hangingPunct="1"/>
            <a:r>
              <a:rPr lang="en-US" smtClean="0"/>
              <a:t>Deals with relationships between objects</a:t>
            </a:r>
          </a:p>
          <a:p>
            <a:pPr lvl="3" eaLnBrk="1" hangingPunct="1"/>
            <a:r>
              <a:rPr lang="en-US" smtClean="0"/>
              <a:t>Set or changed at runtime and are therefore dynamic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Standard Format (cont)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Category</a:t>
            </a:r>
          </a:p>
          <a:p>
            <a:pPr lvl="2" eaLnBrk="1" hangingPunct="1"/>
            <a:r>
              <a:rPr lang="en-US" smtClean="0"/>
              <a:t>Creational</a:t>
            </a:r>
          </a:p>
          <a:p>
            <a:pPr lvl="2" eaLnBrk="1" hangingPunct="1"/>
            <a:r>
              <a:rPr lang="en-US" smtClean="0"/>
              <a:t>Structural</a:t>
            </a:r>
          </a:p>
          <a:p>
            <a:pPr lvl="2" eaLnBrk="1" hangingPunct="1"/>
            <a:r>
              <a:rPr lang="en-US" smtClean="0"/>
              <a:t>Behavioral</a:t>
            </a:r>
          </a:p>
          <a:p>
            <a:endParaRPr lang="en-US" smtClean="0"/>
          </a:p>
        </p:txBody>
      </p:sp>
      <p:sp>
        <p:nvSpPr>
          <p:cNvPr id="1741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741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74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A72941B2-DC9A-47A7-8F8F-F0630250F890}" type="slidenum">
              <a:rPr lang="en-US" sz="1400" smtClean="0">
                <a:latin typeface="Arial" charset="0"/>
              </a:rPr>
              <a:pPr eaLnBrk="1" hangingPunct="1"/>
              <a:t>13</a:t>
            </a:fld>
            <a:endParaRPr lang="en-US" sz="1400" dirty="0" smtClean="0">
              <a:latin typeface="Arial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843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843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708CDB97-5F0C-4264-B523-38F214730C52}" type="slidenum">
              <a:rPr lang="en-US" sz="1400" smtClean="0">
                <a:latin typeface="Arial" charset="0"/>
              </a:rPr>
              <a:pPr eaLnBrk="1" hangingPunct="1"/>
              <a:t>14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843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Standard Format (continued)</a:t>
            </a:r>
          </a:p>
        </p:txBody>
      </p:sp>
      <p:sp>
        <p:nvSpPr>
          <p:cNvPr id="1843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/>
              <a:t>Intent</a:t>
            </a:r>
          </a:p>
          <a:p>
            <a:pPr lvl="2" eaLnBrk="1" hangingPunct="1"/>
            <a:r>
              <a:rPr lang="en-US" dirty="0" smtClean="0"/>
              <a:t>What does the pattern do?</a:t>
            </a:r>
          </a:p>
          <a:p>
            <a:pPr lvl="2" eaLnBrk="1" hangingPunct="1"/>
            <a:r>
              <a:rPr lang="en-US" dirty="0" smtClean="0"/>
              <a:t>What problem is solved?</a:t>
            </a:r>
          </a:p>
          <a:p>
            <a:pPr lvl="1" eaLnBrk="1" hangingPunct="1"/>
            <a:r>
              <a:rPr lang="en-US" dirty="0" smtClean="0"/>
              <a:t>Also known </a:t>
            </a:r>
            <a:r>
              <a:rPr lang="en-US" dirty="0" smtClean="0"/>
              <a:t>as (optional)</a:t>
            </a:r>
            <a:endParaRPr lang="en-US" dirty="0" smtClean="0"/>
          </a:p>
          <a:p>
            <a:pPr lvl="2" eaLnBrk="1" hangingPunct="1"/>
            <a:r>
              <a:rPr lang="en-US" dirty="0" smtClean="0"/>
              <a:t>Alternative names for the pattern</a:t>
            </a:r>
          </a:p>
          <a:p>
            <a:pPr lvl="1" eaLnBrk="1" hangingPunct="1"/>
            <a:r>
              <a:rPr lang="en-US" dirty="0" smtClean="0"/>
              <a:t>Motivation</a:t>
            </a:r>
          </a:p>
          <a:p>
            <a:pPr lvl="2" eaLnBrk="1" hangingPunct="1"/>
            <a:r>
              <a:rPr lang="en-US" dirty="0" smtClean="0"/>
              <a:t>A scenario that illustrates</a:t>
            </a:r>
          </a:p>
          <a:p>
            <a:pPr lvl="3" eaLnBrk="1" hangingPunct="1"/>
            <a:r>
              <a:rPr lang="en-US" dirty="0" smtClean="0"/>
              <a:t>The problem</a:t>
            </a:r>
          </a:p>
          <a:p>
            <a:pPr lvl="3" eaLnBrk="1" hangingPunct="1"/>
            <a:r>
              <a:rPr lang="en-US" dirty="0" smtClean="0"/>
              <a:t>How the pattern solves the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945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946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4032429E-A9CF-4E9E-BC8D-59735DD9A29E}" type="slidenum">
              <a:rPr lang="en-US" sz="1400" smtClean="0">
                <a:latin typeface="Arial" charset="0"/>
              </a:rPr>
              <a:pPr eaLnBrk="1" hangingPunct="1"/>
              <a:t>15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946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Standard Format (continued)</a:t>
            </a:r>
          </a:p>
        </p:txBody>
      </p:sp>
      <p:sp>
        <p:nvSpPr>
          <p:cNvPr id="1946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Applicability</a:t>
            </a:r>
          </a:p>
          <a:p>
            <a:pPr lvl="2" eaLnBrk="1" hangingPunct="1"/>
            <a:r>
              <a:rPr lang="en-US" smtClean="0"/>
              <a:t>To what situation can the pattern be applied?</a:t>
            </a:r>
          </a:p>
          <a:p>
            <a:pPr lvl="2" eaLnBrk="1" hangingPunct="1"/>
            <a:r>
              <a:rPr lang="en-US" smtClean="0"/>
              <a:t>A diagram of the classes involved</a:t>
            </a:r>
          </a:p>
          <a:p>
            <a:pPr lvl="3" eaLnBrk="1" hangingPunct="1"/>
            <a:r>
              <a:rPr lang="en-US" smtClean="0"/>
              <a:t>Uses OMT (Object Modeling Technique) not UML</a:t>
            </a:r>
          </a:p>
          <a:p>
            <a:pPr lvl="1" eaLnBrk="1" hangingPunct="1"/>
            <a:r>
              <a:rPr lang="en-US" smtClean="0"/>
              <a:t>Participants</a:t>
            </a:r>
          </a:p>
          <a:p>
            <a:pPr lvl="2" eaLnBrk="1" hangingPunct="1"/>
            <a:r>
              <a:rPr lang="en-US" smtClean="0"/>
              <a:t>Classes or objects involved</a:t>
            </a:r>
          </a:p>
          <a:p>
            <a:pPr lvl="1" eaLnBrk="1" hangingPunct="1"/>
            <a:r>
              <a:rPr lang="en-US" smtClean="0"/>
              <a:t>Collaborations</a:t>
            </a:r>
          </a:p>
          <a:p>
            <a:pPr lvl="2" eaLnBrk="1" hangingPunct="1"/>
            <a:r>
              <a:rPr lang="en-US" smtClean="0"/>
              <a:t>How the participants interact to carry out their responsibilities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048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048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A3F11415-4262-454D-8D30-35F23154CD99}" type="slidenum">
              <a:rPr lang="en-US" sz="1400" smtClean="0">
                <a:latin typeface="Arial" charset="0"/>
              </a:rPr>
              <a:pPr eaLnBrk="1" hangingPunct="1"/>
              <a:t>16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048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Standard Format (continued)</a:t>
            </a:r>
          </a:p>
        </p:txBody>
      </p:sp>
      <p:sp>
        <p:nvSpPr>
          <p:cNvPr id="2048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smtClean="0"/>
              <a:t>Consequences</a:t>
            </a:r>
          </a:p>
          <a:p>
            <a:pPr lvl="2" eaLnBrk="1" hangingPunct="1"/>
            <a:r>
              <a:rPr lang="en-US" smtClean="0"/>
              <a:t>Trade-offs and results of using the pattern</a:t>
            </a:r>
          </a:p>
          <a:p>
            <a:pPr lvl="1" eaLnBrk="1" hangingPunct="1"/>
            <a:r>
              <a:rPr lang="en-US" smtClean="0"/>
              <a:t>Implementation</a:t>
            </a:r>
          </a:p>
          <a:p>
            <a:pPr lvl="2" eaLnBrk="1" hangingPunct="1"/>
            <a:r>
              <a:rPr lang="en-US" smtClean="0"/>
              <a:t>Pitfalls, hints, and techniques</a:t>
            </a:r>
          </a:p>
          <a:p>
            <a:pPr lvl="2" eaLnBrk="1" hangingPunct="1"/>
            <a:r>
              <a:rPr lang="en-US" smtClean="0"/>
              <a:t>Language-specific issues</a:t>
            </a:r>
          </a:p>
          <a:p>
            <a:pPr lvl="1" eaLnBrk="1" hangingPunct="1"/>
            <a:r>
              <a:rPr lang="en-US" smtClean="0"/>
              <a:t>Sample code</a:t>
            </a:r>
          </a:p>
          <a:p>
            <a:pPr lvl="2" eaLnBrk="1" hangingPunct="1"/>
            <a:r>
              <a:rPr lang="en-US" smtClean="0"/>
              <a:t>Code snippets to illustrate the pattern</a:t>
            </a:r>
          </a:p>
          <a:p>
            <a:pPr lvl="1" eaLnBrk="1" hangingPunct="1"/>
            <a:r>
              <a:rPr lang="en-US" smtClean="0"/>
              <a:t>Known uses</a:t>
            </a:r>
          </a:p>
          <a:p>
            <a:pPr lvl="2" eaLnBrk="1" hangingPunct="1"/>
            <a:r>
              <a:rPr lang="en-US" smtClean="0"/>
              <a:t>Examples of the pattern found in “real” systems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150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150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16BE810D-CBA3-4AC4-A4DA-DD9CAA060D96}" type="slidenum">
              <a:rPr lang="en-US" sz="1400" smtClean="0">
                <a:latin typeface="Arial" charset="0"/>
              </a:rPr>
              <a:pPr eaLnBrk="1" hangingPunct="1"/>
              <a:t>17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150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Standard Format (continued)</a:t>
            </a:r>
          </a:p>
        </p:txBody>
      </p:sp>
      <p:sp>
        <p:nvSpPr>
          <p:cNvPr id="2151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/>
            <a:r>
              <a:rPr lang="en-US" dirty="0" smtClean="0"/>
              <a:t>Related Patterns</a:t>
            </a:r>
          </a:p>
          <a:p>
            <a:pPr lvl="2" eaLnBrk="1" hangingPunct="1"/>
            <a:r>
              <a:rPr lang="en-US" dirty="0" smtClean="0"/>
              <a:t>Closely related patterns and differences among patterns</a:t>
            </a:r>
          </a:p>
          <a:p>
            <a:pPr eaLnBrk="1" hangingPunct="1"/>
            <a:r>
              <a:rPr lang="en-US" dirty="0" smtClean="0"/>
              <a:t>When studying a design pattern, I find it helpful to begin with</a:t>
            </a:r>
          </a:p>
          <a:p>
            <a:pPr lvl="1" eaLnBrk="1" hangingPunct="1"/>
            <a:r>
              <a:rPr lang="en-US" dirty="0" smtClean="0"/>
              <a:t>Intent</a:t>
            </a:r>
          </a:p>
          <a:p>
            <a:pPr lvl="1" eaLnBrk="1" hangingPunct="1"/>
            <a:r>
              <a:rPr lang="en-US" dirty="0" smtClean="0"/>
              <a:t>Applicability</a:t>
            </a:r>
          </a:p>
          <a:p>
            <a:pPr lvl="1" eaLnBrk="1" hangingPunct="1"/>
            <a:r>
              <a:rPr lang="en-US" dirty="0" smtClean="0"/>
              <a:t>Known uses</a:t>
            </a:r>
          </a:p>
          <a:p>
            <a:pPr lvl="1" eaLnBrk="1" hangingPunct="1"/>
            <a:r>
              <a:rPr lang="en-US" dirty="0" smtClean="0"/>
              <a:t>Motivation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253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253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CE47F87D-9471-45DA-84E8-5C6D55A594EA}" type="slidenum">
              <a:rPr lang="en-US" sz="1400" smtClean="0">
                <a:latin typeface="Arial" charset="0"/>
              </a:rPr>
              <a:pPr eaLnBrk="1" hangingPunct="1"/>
              <a:t>18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253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Singleton (Object – Creational)</a:t>
            </a:r>
          </a:p>
        </p:txBody>
      </p:sp>
      <p:sp>
        <p:nvSpPr>
          <p:cNvPr id="2253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Intent</a:t>
            </a:r>
          </a:p>
          <a:p>
            <a:pPr lvl="1" eaLnBrk="1" hangingPunct="1"/>
            <a:r>
              <a:rPr lang="en-US" smtClean="0"/>
              <a:t>To ensure that a class has only 1 instance</a:t>
            </a:r>
          </a:p>
          <a:p>
            <a:pPr lvl="1" eaLnBrk="1" hangingPunct="1"/>
            <a:r>
              <a:rPr lang="en-US" smtClean="0"/>
              <a:t>Provide a single point of access to the instance</a:t>
            </a:r>
          </a:p>
          <a:p>
            <a:pPr eaLnBrk="1" hangingPunct="1"/>
            <a:r>
              <a:rPr lang="en-US" smtClean="0"/>
              <a:t>Applicability</a:t>
            </a:r>
          </a:p>
          <a:p>
            <a:pPr lvl="1" eaLnBrk="1" hangingPunct="1"/>
            <a:r>
              <a:rPr lang="en-US" smtClean="0"/>
              <a:t>Use the Singleton pattern when:</a:t>
            </a:r>
          </a:p>
          <a:p>
            <a:pPr lvl="2" eaLnBrk="1" hangingPunct="1"/>
            <a:r>
              <a:rPr lang="en-US" smtClean="0"/>
              <a:t>There must be exactly 1 instance of a class</a:t>
            </a:r>
          </a:p>
          <a:p>
            <a:pPr lvl="2" eaLnBrk="1" hangingPunct="1"/>
            <a:r>
              <a:rPr lang="en-US" smtClean="0"/>
              <a:t>That instance must be accessible to all from 1 point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355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355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792FF952-346A-4C27-BFA5-6B4BE8EA01BD}" type="slidenum">
              <a:rPr lang="en-US" sz="1400" smtClean="0">
                <a:latin typeface="Arial" charset="0"/>
              </a:rPr>
              <a:pPr eaLnBrk="1" hangingPunct="1"/>
              <a:t>19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355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Singleton (continued)</a:t>
            </a:r>
          </a:p>
        </p:txBody>
      </p:sp>
      <p:sp>
        <p:nvSpPr>
          <p:cNvPr id="2355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Known uses</a:t>
            </a:r>
          </a:p>
          <a:p>
            <a:pPr lvl="1" eaLnBrk="1" hangingPunct="1"/>
            <a:r>
              <a:rPr lang="en-US" smtClean="0"/>
              <a:t>Smalltalk only examples supplied by Gamma</a:t>
            </a:r>
          </a:p>
          <a:p>
            <a:pPr eaLnBrk="1" hangingPunct="1"/>
            <a:r>
              <a:rPr lang="en-US" smtClean="0"/>
              <a:t>Motivation</a:t>
            </a:r>
          </a:p>
          <a:p>
            <a:pPr lvl="1" eaLnBrk="1" hangingPunct="1"/>
            <a:r>
              <a:rPr lang="en-US" smtClean="0"/>
              <a:t>To avoid conflicts, it is critical that some classes have only 1 instance</a:t>
            </a:r>
          </a:p>
          <a:p>
            <a:pPr lvl="2" eaLnBrk="1" hangingPunct="1"/>
            <a:r>
              <a:rPr lang="en-US" smtClean="0"/>
              <a:t>A file system that is a class within an operating system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40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41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CC5DDEF2-8AED-485E-8F13-9B505E97961B}" type="slidenum">
              <a:rPr lang="en-US" sz="1400" smtClean="0">
                <a:latin typeface="Arial" charset="0"/>
              </a:rPr>
              <a:pPr eaLnBrk="1" hangingPunct="1"/>
              <a:t>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41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Lecture Overview</a:t>
            </a:r>
          </a:p>
        </p:txBody>
      </p:sp>
      <p:sp>
        <p:nvSpPr>
          <p:cNvPr id="41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Background from architecture</a:t>
            </a:r>
          </a:p>
          <a:p>
            <a:pPr eaLnBrk="1" hangingPunct="1"/>
            <a:r>
              <a:rPr lang="en-US" smtClean="0"/>
              <a:t>Basic design patterns</a:t>
            </a:r>
          </a:p>
          <a:p>
            <a:pPr eaLnBrk="1" hangingPunct="1"/>
            <a:r>
              <a:rPr lang="en-US" smtClean="0"/>
              <a:t>Standard format</a:t>
            </a:r>
          </a:p>
          <a:p>
            <a:pPr eaLnBrk="1" hangingPunct="1"/>
            <a:r>
              <a:rPr lang="en-US" smtClean="0"/>
              <a:t>Example patterns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457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458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105EFDC1-A9E1-4411-B046-F38AB7EF61ED}" type="slidenum">
              <a:rPr lang="en-US" sz="1400" smtClean="0">
                <a:latin typeface="Arial" charset="0"/>
              </a:rPr>
              <a:pPr eaLnBrk="1" hangingPunct="1"/>
              <a:t>20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458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Class Exercise</a:t>
            </a:r>
          </a:p>
        </p:txBody>
      </p:sp>
      <p:sp>
        <p:nvSpPr>
          <p:cNvPr id="2458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Produce a list of classes that might be used to create a graph of the type shown</a:t>
            </a:r>
          </a:p>
          <a:p>
            <a:pPr lvl="1" eaLnBrk="1" hangingPunct="1"/>
            <a:r>
              <a:rPr lang="en-US" smtClean="0"/>
              <a:t>Your design should be highly modular</a:t>
            </a:r>
          </a:p>
          <a:p>
            <a:pPr lvl="2" eaLnBrk="1" hangingPunct="1"/>
            <a:r>
              <a:rPr lang="en-US" smtClean="0"/>
              <a:t>Each aspect of the graph must be modeled as a separate class</a:t>
            </a:r>
          </a:p>
          <a:p>
            <a:pPr lvl="1" eaLnBrk="1" hangingPunct="1"/>
            <a:r>
              <a:rPr lang="en-US" smtClean="0"/>
              <a:t>The actual “drawing” will be achieved by calling a low level class Plot, whose specification is supplied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560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560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F5A0B759-878E-42D6-9A24-49823A684E7C}" type="slidenum">
              <a:rPr lang="en-US" sz="1400" smtClean="0">
                <a:latin typeface="Arial" charset="0"/>
              </a:rPr>
              <a:pPr eaLnBrk="1" hangingPunct="1"/>
              <a:t>21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560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Façade </a:t>
            </a:r>
            <a:r>
              <a:rPr lang="en-US" smtClean="0"/>
              <a:t>(Object-Structural)</a:t>
            </a:r>
            <a:endParaRPr lang="en-US" dirty="0" smtClean="0"/>
          </a:p>
        </p:txBody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Intent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Provide a unified interface to a set of interfaces 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Define a higher-level interface that make the underlying functionality easier to use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Applicability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You need to provide a simple interface to a complex subsystem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Many users don’t need the flexibility of the subsystem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All that flexibility is difficult to manage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Provide a default view of the subsystem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662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662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048E5CCC-F825-4078-AB09-1DC954E51BC8}" type="slidenum">
              <a:rPr lang="en-US" sz="1400" smtClean="0">
                <a:latin typeface="Arial" charset="0"/>
              </a:rPr>
              <a:pPr eaLnBrk="1" hangingPunct="1"/>
              <a:t>22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662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Façade (continued)</a:t>
            </a:r>
          </a:p>
        </p:txBody>
      </p:sp>
      <p:sp>
        <p:nvSpPr>
          <p:cNvPr id="2663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Known uses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Compilers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Suppose you want to compile a single line 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Don’t need the hassle of calling the scanner, parser, parse tree generator, optimizer, code generator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Provide a simple interface with defaults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Motivation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Structure a system into a subsystem to manage complexity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Shield the client from complex interfaces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765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765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F2C0281B-D015-4BE4-BC02-B9360E23BC1B}" type="slidenum">
              <a:rPr lang="en-US" sz="1400" smtClean="0">
                <a:latin typeface="Arial" charset="0"/>
              </a:rPr>
              <a:pPr eaLnBrk="1" hangingPunct="1"/>
              <a:t>23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765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Observer (Object-Behavioral)</a:t>
            </a:r>
          </a:p>
        </p:txBody>
      </p:sp>
      <p:sp>
        <p:nvSpPr>
          <p:cNvPr id="2765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Intent</a:t>
            </a:r>
          </a:p>
          <a:p>
            <a:pPr lvl="1" eaLnBrk="1" hangingPunct="1"/>
            <a:r>
              <a:rPr lang="en-US" dirty="0" smtClean="0"/>
              <a:t>Define a one-to-many dependency between objects so all dependents of an object are notified when the primary object changes state</a:t>
            </a:r>
          </a:p>
          <a:p>
            <a:pPr eaLnBrk="1" hangingPunct="1"/>
            <a:r>
              <a:rPr lang="en-US" dirty="0" smtClean="0"/>
              <a:t>Applicability</a:t>
            </a:r>
          </a:p>
          <a:p>
            <a:pPr lvl="1" eaLnBrk="1" hangingPunct="1"/>
            <a:r>
              <a:rPr lang="en-US" dirty="0" smtClean="0"/>
              <a:t>When an object’s state changes, with this change causing changes in other objects, but the changing object doesn’t know how many dependant objects there are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867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867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7CD6F0F1-3AF2-4A8F-BFB7-E3DB8A14A873}" type="slidenum">
              <a:rPr lang="en-US" sz="1400" smtClean="0">
                <a:latin typeface="Arial" charset="0"/>
              </a:rPr>
              <a:pPr eaLnBrk="1" hangingPunct="1"/>
              <a:t>24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867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Observer (continued)</a:t>
            </a:r>
          </a:p>
        </p:txBody>
      </p:sp>
      <p:sp>
        <p:nvSpPr>
          <p:cNvPr id="2867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Known uses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Model / View / Controller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Controller gets user inputs and sends message to model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Model performs its calculations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View displays the model’s state, when notified by subscribe/notify protocol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Motivation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Create a loose coupling between the objects involved</a:t>
            </a:r>
          </a:p>
          <a:p>
            <a:pPr lvl="3" eaLnBrk="1" hangingPunct="1"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2969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2970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0F43671B-0994-4E6B-B583-231610005625}" type="slidenum">
              <a:rPr lang="en-US" sz="1400" smtClean="0">
                <a:latin typeface="Arial" charset="0"/>
              </a:rPr>
              <a:pPr eaLnBrk="1" hangingPunct="1"/>
              <a:t>25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2970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Proxy (Object-Structural)</a:t>
            </a:r>
          </a:p>
        </p:txBody>
      </p:sp>
      <p:sp>
        <p:nvSpPr>
          <p:cNvPr id="2970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smtClean="0"/>
              <a:t>Intent</a:t>
            </a:r>
          </a:p>
          <a:p>
            <a:pPr lvl="1" eaLnBrk="1" hangingPunct="1"/>
            <a:r>
              <a:rPr lang="en-US" sz="2400" smtClean="0"/>
              <a:t>To provide a placeholder for another object</a:t>
            </a:r>
          </a:p>
          <a:p>
            <a:pPr eaLnBrk="1" hangingPunct="1"/>
            <a:r>
              <a:rPr lang="en-US" sz="2800" smtClean="0"/>
              <a:t>Applicability</a:t>
            </a:r>
          </a:p>
          <a:p>
            <a:pPr lvl="1" eaLnBrk="1" hangingPunct="1"/>
            <a:r>
              <a:rPr lang="en-US" sz="2400" smtClean="0"/>
              <a:t>When you need a more versatile reference than a pointer</a:t>
            </a:r>
          </a:p>
          <a:p>
            <a:pPr lvl="1" eaLnBrk="1" hangingPunct="1"/>
            <a:r>
              <a:rPr lang="en-US" sz="2400" smtClean="0"/>
              <a:t>Client sends messages to the proxy </a:t>
            </a:r>
          </a:p>
          <a:p>
            <a:pPr lvl="1" eaLnBrk="1" hangingPunct="1"/>
            <a:r>
              <a:rPr lang="en-US" sz="2400" smtClean="0"/>
              <a:t>Proxy provides additional services</a:t>
            </a:r>
          </a:p>
          <a:p>
            <a:pPr lvl="2" eaLnBrk="1" hangingPunct="1"/>
            <a:r>
              <a:rPr lang="en-US" sz="2000" smtClean="0"/>
              <a:t>Security</a:t>
            </a:r>
          </a:p>
          <a:p>
            <a:pPr lvl="2" eaLnBrk="1" hangingPunct="1"/>
            <a:r>
              <a:rPr lang="en-US" sz="2000" smtClean="0"/>
              <a:t>Data validation</a:t>
            </a:r>
          </a:p>
          <a:p>
            <a:pPr lvl="1" eaLnBrk="1" hangingPunct="1"/>
            <a:r>
              <a:rPr lang="en-US" sz="2400" smtClean="0"/>
              <a:t>Can be used to delay server request until really needed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07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07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1F4E04CB-E8F9-46D3-9674-4B4374078BC8}" type="slidenum">
              <a:rPr lang="en-US" sz="1400" smtClean="0">
                <a:latin typeface="Arial" charset="0"/>
              </a:rPr>
              <a:pPr eaLnBrk="1" hangingPunct="1"/>
              <a:t>26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07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Proxy (continued)</a:t>
            </a:r>
          </a:p>
        </p:txBody>
      </p:sp>
      <p:sp>
        <p:nvSpPr>
          <p:cNvPr id="307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Known uses</a:t>
            </a:r>
          </a:p>
          <a:p>
            <a:pPr lvl="1" eaLnBrk="1" hangingPunct="1"/>
            <a:r>
              <a:rPr lang="en-US" smtClean="0"/>
              <a:t>Instead of inserting a complex graphic into a document, insert a proxy</a:t>
            </a:r>
          </a:p>
          <a:p>
            <a:pPr lvl="1" eaLnBrk="1" hangingPunct="1"/>
            <a:r>
              <a:rPr lang="en-US" smtClean="0"/>
              <a:t>The proxy will load the real graphic when needed</a:t>
            </a:r>
          </a:p>
          <a:p>
            <a:pPr eaLnBrk="1" hangingPunct="1"/>
            <a:r>
              <a:rPr lang="en-US" smtClean="0"/>
              <a:t>Motivation</a:t>
            </a:r>
          </a:p>
          <a:p>
            <a:pPr lvl="1" eaLnBrk="1" hangingPunct="1"/>
            <a:r>
              <a:rPr lang="en-US" smtClean="0"/>
              <a:t>When you need to enhance a server</a:t>
            </a:r>
          </a:p>
          <a:p>
            <a:pPr lvl="1" eaLnBrk="1" hangingPunct="1"/>
            <a:r>
              <a:rPr lang="en-US" smtClean="0"/>
              <a:t>Postpone an activity until it is needed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174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17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99D215ED-8E78-4DE2-8157-C7AEBB6EC9E9}" type="slidenum">
              <a:rPr lang="en-US" sz="1400" smtClean="0">
                <a:latin typeface="Arial" charset="0"/>
              </a:rPr>
              <a:pPr eaLnBrk="1" hangingPunct="1"/>
              <a:t>27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17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Composite (Object-Structural)</a:t>
            </a:r>
          </a:p>
        </p:txBody>
      </p:sp>
      <p:sp>
        <p:nvSpPr>
          <p:cNvPr id="317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Intent</a:t>
            </a:r>
          </a:p>
          <a:p>
            <a:pPr lvl="1" eaLnBrk="1" hangingPunct="1"/>
            <a:r>
              <a:rPr lang="en-US" smtClean="0"/>
              <a:t>Decompose objects into tree structures that represent a  part/whole  hierarchy</a:t>
            </a:r>
          </a:p>
          <a:p>
            <a:pPr eaLnBrk="1" hangingPunct="1"/>
            <a:r>
              <a:rPr lang="en-US" smtClean="0"/>
              <a:t>Applicability</a:t>
            </a:r>
          </a:p>
          <a:p>
            <a:pPr lvl="1" eaLnBrk="1" hangingPunct="1"/>
            <a:r>
              <a:rPr lang="en-US" smtClean="0"/>
              <a:t>When you need to represent whole/part relationship</a:t>
            </a:r>
          </a:p>
          <a:p>
            <a:pPr lvl="1" eaLnBrk="1" hangingPunct="1"/>
            <a:r>
              <a:rPr lang="en-US" smtClean="0"/>
              <a:t>When you want to treat objects and composition of objects equivalently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277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277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D0FDD757-2AE1-4015-8A3C-5B0BAC20ECFA}" type="slidenum">
              <a:rPr lang="en-US" sz="1400" smtClean="0">
                <a:latin typeface="Arial" charset="0"/>
              </a:rPr>
              <a:pPr eaLnBrk="1" hangingPunct="1"/>
              <a:t>28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277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Composite (continued)</a:t>
            </a:r>
          </a:p>
        </p:txBody>
      </p:sp>
      <p:sp>
        <p:nvSpPr>
          <p:cNvPr id="3277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Known uses</a:t>
            </a:r>
          </a:p>
          <a:p>
            <a:pPr lvl="1" eaLnBrk="1" hangingPunct="1"/>
            <a:r>
              <a:rPr lang="en-US" smtClean="0"/>
              <a:t>File systems consist of</a:t>
            </a:r>
          </a:p>
          <a:p>
            <a:pPr lvl="2" eaLnBrk="1" hangingPunct="1"/>
            <a:r>
              <a:rPr lang="en-US" smtClean="0"/>
              <a:t>Directories</a:t>
            </a:r>
          </a:p>
          <a:p>
            <a:pPr lvl="2" eaLnBrk="1" hangingPunct="1"/>
            <a:r>
              <a:rPr lang="en-US" smtClean="0"/>
              <a:t>Files</a:t>
            </a:r>
          </a:p>
          <a:p>
            <a:pPr lvl="2" eaLnBrk="1" hangingPunct="1"/>
            <a:r>
              <a:rPr lang="en-US" smtClean="0"/>
              <a:t>But directories can hold files and other directories</a:t>
            </a:r>
          </a:p>
          <a:p>
            <a:pPr lvl="1" eaLnBrk="1" hangingPunct="1"/>
            <a:r>
              <a:rPr lang="en-US" smtClean="0"/>
              <a:t>Composite drawings</a:t>
            </a:r>
          </a:p>
          <a:p>
            <a:pPr eaLnBrk="1" hangingPunct="1"/>
            <a:r>
              <a:rPr lang="en-US" smtClean="0"/>
              <a:t>Motivation</a:t>
            </a:r>
          </a:p>
          <a:p>
            <a:pPr lvl="1" eaLnBrk="1" hangingPunct="1"/>
            <a:r>
              <a:rPr lang="en-US" smtClean="0"/>
              <a:t>Provide a uniform treatment of objects and composites of objects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37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37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B19A850C-5B94-4042-A925-9BED7493E879}" type="slidenum">
              <a:rPr lang="en-US" sz="1400" smtClean="0">
                <a:latin typeface="Arial" charset="0"/>
              </a:rPr>
              <a:pPr eaLnBrk="1" hangingPunct="1"/>
              <a:t>29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37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Adapter (Object-Structural)</a:t>
            </a:r>
          </a:p>
        </p:txBody>
      </p:sp>
      <p:sp>
        <p:nvSpPr>
          <p:cNvPr id="337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Intent</a:t>
            </a:r>
          </a:p>
          <a:p>
            <a:pPr lvl="1" eaLnBrk="1" hangingPunct="1"/>
            <a:r>
              <a:rPr lang="en-US" smtClean="0"/>
              <a:t>Convert the interface of a class into another interface more convenient for the client</a:t>
            </a:r>
          </a:p>
          <a:p>
            <a:pPr eaLnBrk="1" hangingPunct="1"/>
            <a:r>
              <a:rPr lang="en-US" smtClean="0"/>
              <a:t>Applicability</a:t>
            </a:r>
          </a:p>
          <a:p>
            <a:pPr lvl="1" eaLnBrk="1" hangingPunct="1"/>
            <a:r>
              <a:rPr lang="en-US" smtClean="0"/>
              <a:t>When you want to use an existing class, but the interface doesn’t match the one you need</a:t>
            </a:r>
          </a:p>
          <a:p>
            <a:pPr lvl="1" eaLnBrk="1" hangingPunct="1"/>
            <a:r>
              <a:rPr lang="en-US" smtClean="0"/>
              <a:t>Need to use several classes, each with different interfaces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512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86A3874E-4384-4183-A4EF-5713F889BF2A}" type="slidenum">
              <a:rPr lang="en-US" sz="1400" smtClean="0">
                <a:latin typeface="Arial" charset="0"/>
              </a:rPr>
              <a:pPr eaLnBrk="1" hangingPunct="1"/>
              <a:t>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Background</a:t>
            </a:r>
          </a:p>
        </p:txBody>
      </p:sp>
      <p:sp>
        <p:nvSpPr>
          <p:cNvPr id="512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dirty="0" smtClean="0"/>
              <a:t>Recall the Chess Master Analogy</a:t>
            </a:r>
          </a:p>
          <a:p>
            <a:pPr eaLnBrk="1" hangingPunct="1">
              <a:lnSpc>
                <a:spcPct val="90000"/>
              </a:lnSpc>
            </a:pPr>
            <a:r>
              <a:rPr lang="en-US" dirty="0" smtClean="0"/>
              <a:t>The Software Design Master</a:t>
            </a:r>
          </a:p>
          <a:p>
            <a:pPr lvl="1" eaLnBrk="1" hangingPunct="1">
              <a:lnSpc>
                <a:spcPct val="90000"/>
              </a:lnSpc>
            </a:pPr>
            <a:r>
              <a:rPr lang="en-US" dirty="0" smtClean="0"/>
              <a:t>Must know, understand, and apply the </a:t>
            </a:r>
            <a:r>
              <a:rPr lang="en-US" dirty="0" err="1" smtClean="0"/>
              <a:t>deisgn</a:t>
            </a:r>
            <a:r>
              <a:rPr lang="en-US" dirty="0" smtClean="0"/>
              <a:t> patterns</a:t>
            </a:r>
          </a:p>
          <a:p>
            <a:pPr eaLnBrk="1" hangingPunct="1"/>
            <a:r>
              <a:rPr lang="en-US" dirty="0"/>
              <a:t>There are hundreds of these patterns</a:t>
            </a:r>
          </a:p>
          <a:p>
            <a:pPr eaLnBrk="1" hangingPunct="1"/>
            <a:r>
              <a:rPr lang="en-US" dirty="0"/>
              <a:t>The more frequently occurring patterns have been cataloged</a:t>
            </a:r>
          </a:p>
          <a:p>
            <a:pPr eaLnBrk="1" hangingPunct="1"/>
            <a:r>
              <a:rPr lang="en-US" dirty="0"/>
              <a:t>We will examine a subset of </a:t>
            </a:r>
            <a:r>
              <a:rPr lang="en-US" dirty="0" smtClean="0"/>
              <a:t>these</a:t>
            </a:r>
          </a:p>
          <a:p>
            <a:pPr lvl="1" eaLnBrk="1" hangingPunct="1">
              <a:lnSpc>
                <a:spcPct val="90000"/>
              </a:lnSpc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48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48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CBD6A9F8-41CC-4EB1-B6EB-EB88AAC593A5}" type="slidenum">
              <a:rPr lang="en-US" sz="1400" smtClean="0">
                <a:latin typeface="Arial" charset="0"/>
              </a:rPr>
              <a:pPr eaLnBrk="1" hangingPunct="1"/>
              <a:t>30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48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Adapter (continued)</a:t>
            </a:r>
          </a:p>
        </p:txBody>
      </p:sp>
      <p:sp>
        <p:nvSpPr>
          <p:cNvPr id="348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Known uses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Suppose you have a Windows application that uses the Windows file system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You need to run the application under UNIX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Write an adapter that accepts Windows file system calls and in turn makes the appropriate UNIX file system calls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Motivation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You have existing classes that provide the services you need, but not the interface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58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58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AB4B5C7D-DE1E-43CC-A9A5-AAD1D162A489}" type="slidenum">
              <a:rPr lang="en-US" sz="1400" smtClean="0">
                <a:latin typeface="Arial" charset="0"/>
              </a:rPr>
              <a:pPr eaLnBrk="1" hangingPunct="1"/>
              <a:t>31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58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Bridge (Object-Structural)</a:t>
            </a:r>
          </a:p>
        </p:txBody>
      </p:sp>
      <p:sp>
        <p:nvSpPr>
          <p:cNvPr id="358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76400"/>
            <a:ext cx="8001000" cy="4495800"/>
          </a:xfrm>
        </p:spPr>
        <p:txBody>
          <a:bodyPr/>
          <a:lstStyle/>
          <a:p>
            <a:pPr eaLnBrk="1" hangingPunct="1"/>
            <a:r>
              <a:rPr lang="en-US" sz="2800" smtClean="0"/>
              <a:t>Intent</a:t>
            </a:r>
          </a:p>
          <a:p>
            <a:pPr lvl="1" eaLnBrk="1" hangingPunct="1"/>
            <a:r>
              <a:rPr lang="en-US" sz="2400" smtClean="0"/>
              <a:t>Decouple an abstraction from its implementation to allow the two to vary independently</a:t>
            </a:r>
          </a:p>
          <a:p>
            <a:pPr lvl="2" eaLnBrk="1" hangingPunct="1"/>
            <a:r>
              <a:rPr lang="en-US" sz="2000" smtClean="0"/>
              <a:t>Want to provide the capability to run an application on multiple platforms</a:t>
            </a:r>
          </a:p>
          <a:p>
            <a:pPr eaLnBrk="1" hangingPunct="1"/>
            <a:r>
              <a:rPr lang="en-US" sz="2800" smtClean="0"/>
              <a:t>Applicability</a:t>
            </a:r>
          </a:p>
          <a:p>
            <a:pPr lvl="1" eaLnBrk="1" hangingPunct="1"/>
            <a:r>
              <a:rPr lang="en-US" sz="2400" smtClean="0"/>
              <a:t>When you want changes in the implementation to not affect their clients</a:t>
            </a:r>
          </a:p>
          <a:p>
            <a:pPr lvl="1" eaLnBrk="1" hangingPunct="1"/>
            <a:r>
              <a:rPr lang="en-US" sz="2400" smtClean="0"/>
              <a:t>When you want to hide the implementation from a client</a:t>
            </a:r>
          </a:p>
          <a:p>
            <a:pPr lvl="2" eaLnBrk="1" hangingPunct="1"/>
            <a:r>
              <a:rPr lang="en-US" sz="2000" smtClean="0"/>
              <a:t>C++ (unfortunately) refers to this as a proxy class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68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68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8F5614FB-856E-4071-9E62-950E0A9AF45D}" type="slidenum">
              <a:rPr lang="en-US" sz="1400" smtClean="0">
                <a:latin typeface="Arial" charset="0"/>
              </a:rPr>
              <a:pPr eaLnBrk="1" hangingPunct="1"/>
              <a:t>32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68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Bridge (continued)</a:t>
            </a:r>
          </a:p>
        </p:txBody>
      </p:sp>
      <p:sp>
        <p:nvSpPr>
          <p:cNvPr id="368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524000"/>
            <a:ext cx="80772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Known uses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Isolate graphic clients from the hardware –UNIX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Isolate clients using windowing from platform specifics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Motivation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Isolate client abstractions from their implementation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Difference between Bridge and Adapter?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The Adapter is used for existing client code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mtClean="0"/>
              <a:t>The Bridge is an integral part of the initial design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78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78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96AA1BE6-2A7C-479C-A43F-B75EFF69976E}" type="slidenum">
              <a:rPr lang="en-US" sz="1400" smtClean="0">
                <a:latin typeface="Arial" charset="0"/>
              </a:rPr>
              <a:pPr eaLnBrk="1" hangingPunct="1"/>
              <a:t>33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78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Iterator (Object-Behavioral)</a:t>
            </a:r>
          </a:p>
        </p:txBody>
      </p:sp>
      <p:sp>
        <p:nvSpPr>
          <p:cNvPr id="378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Intent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Provide a means of accessing the elements of an aggregate structure, sequentially, without exposing the underlying structure 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Applicability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To provide access without knowledge of the internals of the structure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To support multiple access to the object</a:t>
            </a:r>
          </a:p>
          <a:p>
            <a:pPr lvl="1" eaLnBrk="1" hangingPunct="1">
              <a:lnSpc>
                <a:spcPct val="90000"/>
              </a:lnSpc>
            </a:pPr>
            <a:r>
              <a:rPr lang="en-US" smtClean="0"/>
              <a:t>To provide a means of traversal that is uniform across all aggregate structures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89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89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F4DB2BDD-64BE-492E-B182-303709BA6685}" type="slidenum">
              <a:rPr lang="en-US" sz="1400" smtClean="0">
                <a:latin typeface="Arial" charset="0"/>
              </a:rPr>
              <a:pPr eaLnBrk="1" hangingPunct="1"/>
              <a:t>34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89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Iterator (continued)</a:t>
            </a:r>
          </a:p>
        </p:txBody>
      </p:sp>
      <p:sp>
        <p:nvSpPr>
          <p:cNvPr id="389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Known uses</a:t>
            </a:r>
          </a:p>
          <a:p>
            <a:pPr lvl="1" eaLnBrk="1" hangingPunct="1"/>
            <a:r>
              <a:rPr lang="en-US" dirty="0" smtClean="0"/>
              <a:t>Java</a:t>
            </a:r>
            <a:endParaRPr lang="en-US" dirty="0" smtClean="0"/>
          </a:p>
          <a:p>
            <a:pPr lvl="2" eaLnBrk="1" hangingPunct="1"/>
            <a:r>
              <a:rPr lang="en-US" dirty="0" smtClean="0"/>
              <a:t>For </a:t>
            </a:r>
            <a:r>
              <a:rPr lang="en-US" dirty="0" smtClean="0"/>
              <a:t>each loop</a:t>
            </a:r>
            <a:endParaRPr lang="en-US" dirty="0" smtClean="0"/>
          </a:p>
          <a:p>
            <a:pPr lvl="1" eaLnBrk="1" hangingPunct="1"/>
            <a:r>
              <a:rPr lang="en-US" dirty="0" smtClean="0"/>
              <a:t>Standard Template </a:t>
            </a:r>
            <a:r>
              <a:rPr lang="en-US" dirty="0" smtClean="0"/>
              <a:t>Library (C++)</a:t>
            </a:r>
            <a:endParaRPr lang="en-US" dirty="0" smtClean="0"/>
          </a:p>
          <a:p>
            <a:pPr lvl="2" eaLnBrk="1" hangingPunct="1"/>
            <a:r>
              <a:rPr lang="en-US" dirty="0" err="1" smtClean="0"/>
              <a:t>Iterator</a:t>
            </a:r>
            <a:r>
              <a:rPr lang="en-US" dirty="0" smtClean="0"/>
              <a:t> class</a:t>
            </a:r>
          </a:p>
          <a:p>
            <a:pPr eaLnBrk="1" hangingPunct="1"/>
            <a:r>
              <a:rPr lang="en-US" dirty="0" smtClean="0"/>
              <a:t>Motivation</a:t>
            </a:r>
          </a:p>
          <a:p>
            <a:pPr lvl="1" eaLnBrk="1" hangingPunct="1"/>
            <a:r>
              <a:rPr lang="en-US" dirty="0" smtClean="0"/>
              <a:t>Isolate the structure from the means of traversing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3993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3994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5FD3684C-BA45-4926-9024-FFE59C760554}" type="slidenum">
              <a:rPr lang="en-US" sz="1400" smtClean="0">
                <a:latin typeface="Arial" charset="0"/>
              </a:rPr>
              <a:pPr eaLnBrk="1" hangingPunct="1"/>
              <a:t>35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3994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Summary</a:t>
            </a:r>
          </a:p>
        </p:txBody>
      </p:sp>
      <p:sp>
        <p:nvSpPr>
          <p:cNvPr id="3994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This has been only a brief introduction to design patterns</a:t>
            </a:r>
          </a:p>
          <a:p>
            <a:pPr eaLnBrk="1" hangingPunct="1"/>
            <a:r>
              <a:rPr lang="en-US" smtClean="0"/>
              <a:t>Recall directive from the opening analogy</a:t>
            </a:r>
          </a:p>
          <a:p>
            <a:pPr lvl="1" eaLnBrk="1" hangingPunct="1"/>
            <a:r>
              <a:rPr lang="en-US" smtClean="0"/>
              <a:t>These designs contain patterns that must be</a:t>
            </a:r>
          </a:p>
          <a:p>
            <a:pPr lvl="2" eaLnBrk="1" hangingPunct="1"/>
            <a:r>
              <a:rPr lang="en-US" smtClean="0"/>
              <a:t>Understood</a:t>
            </a:r>
          </a:p>
          <a:p>
            <a:pPr lvl="2" eaLnBrk="1" hangingPunct="1"/>
            <a:r>
              <a:rPr lang="en-US" smtClean="0"/>
              <a:t>Memorized</a:t>
            </a:r>
          </a:p>
          <a:p>
            <a:pPr lvl="2" eaLnBrk="1" hangingPunct="1"/>
            <a:r>
              <a:rPr lang="en-US" smtClean="0"/>
              <a:t>Applied repeatedly</a:t>
            </a:r>
          </a:p>
          <a:p>
            <a:pPr eaLnBrk="1" hangingPunct="1"/>
            <a:r>
              <a:rPr lang="en-US" smtClean="0"/>
              <a:t>At best you have only begun step 1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819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819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288F95A9-EF32-4AB2-B57F-847FF50EC453}" type="slidenum">
              <a:rPr lang="en-US" sz="1400" smtClean="0">
                <a:latin typeface="Arial" charset="0"/>
              </a:rPr>
              <a:pPr eaLnBrk="1" hangingPunct="1"/>
              <a:t>4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819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</a:t>
            </a:r>
          </a:p>
        </p:txBody>
      </p:sp>
      <p:sp>
        <p:nvSpPr>
          <p:cNvPr id="819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Motivation:  Promote reuse at design level</a:t>
            </a:r>
          </a:p>
          <a:p>
            <a:pPr eaLnBrk="1" hangingPunct="1"/>
            <a:r>
              <a:rPr lang="en-US" dirty="0" smtClean="0"/>
              <a:t>An o-o system is an assembly of classes</a:t>
            </a:r>
          </a:p>
          <a:p>
            <a:pPr eaLnBrk="1" hangingPunct="1"/>
            <a:r>
              <a:rPr lang="en-US" dirty="0" smtClean="0"/>
              <a:t>Want to leverage previous efforts</a:t>
            </a:r>
          </a:p>
          <a:p>
            <a:pPr eaLnBrk="1" hangingPunct="1"/>
            <a:r>
              <a:rPr lang="en-US" dirty="0" smtClean="0"/>
              <a:t>New systems contain functionality not present in old</a:t>
            </a:r>
          </a:p>
          <a:p>
            <a:pPr lvl="1" eaLnBrk="1" hangingPunct="1"/>
            <a:r>
              <a:rPr lang="en-US" dirty="0" smtClean="0"/>
              <a:t>Else why build a new one?</a:t>
            </a:r>
          </a:p>
          <a:p>
            <a:pPr eaLnBrk="1" hangingPunct="1"/>
            <a:r>
              <a:rPr lang="en-US" dirty="0" smtClean="0"/>
              <a:t>Existing classes will likely be used in different ways than originally designed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9219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922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93283DE5-BF31-4FEF-99D2-55D36E5761CB}" type="slidenum">
              <a:rPr lang="en-US" sz="1400" smtClean="0">
                <a:latin typeface="Arial" charset="0"/>
              </a:rPr>
              <a:pPr eaLnBrk="1" hangingPunct="1"/>
              <a:t>5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92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 (continued)</a:t>
            </a:r>
          </a:p>
        </p:txBody>
      </p:sp>
      <p:sp>
        <p:nvSpPr>
          <p:cNvPr id="922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800" dirty="0" smtClean="0"/>
              <a:t>At least some of needed functionality will have been previously developed</a:t>
            </a:r>
          </a:p>
          <a:p>
            <a:pPr lvl="1" eaLnBrk="1" hangingPunct="1"/>
            <a:r>
              <a:rPr lang="en-US" sz="2400" dirty="0" smtClean="0"/>
              <a:t>Why re-invent the wheel?</a:t>
            </a:r>
          </a:p>
          <a:p>
            <a:pPr lvl="1" eaLnBrk="1" hangingPunct="1"/>
            <a:r>
              <a:rPr lang="en-US" sz="2400" dirty="0" smtClean="0"/>
              <a:t>Developing new implementations to familiar </a:t>
            </a:r>
            <a:r>
              <a:rPr lang="en-US" sz="2400" dirty="0" smtClean="0"/>
              <a:t>problems</a:t>
            </a:r>
            <a:endParaRPr lang="en-US" sz="2400" dirty="0" smtClean="0"/>
          </a:p>
          <a:p>
            <a:pPr lvl="2" eaLnBrk="1" hangingPunct="1"/>
            <a:r>
              <a:rPr lang="en-US" sz="2000" dirty="0" smtClean="0"/>
              <a:t>Is a </a:t>
            </a:r>
            <a:r>
              <a:rPr lang="en-US" sz="2000" dirty="0" smtClean="0"/>
              <a:t>waste of time and  </a:t>
            </a:r>
            <a:r>
              <a:rPr lang="en-US" sz="2000" dirty="0" smtClean="0"/>
              <a:t>money while under development</a:t>
            </a:r>
            <a:endParaRPr lang="en-US" sz="2000" dirty="0" smtClean="0"/>
          </a:p>
          <a:p>
            <a:pPr lvl="2" eaLnBrk="1" hangingPunct="1"/>
            <a:r>
              <a:rPr lang="en-US" sz="2000" dirty="0" smtClean="0"/>
              <a:t>Serves as an injector of  </a:t>
            </a:r>
            <a:r>
              <a:rPr lang="en-US" sz="2000" dirty="0" smtClean="0"/>
              <a:t>faults</a:t>
            </a:r>
          </a:p>
          <a:p>
            <a:pPr lvl="3" eaLnBrk="1" hangingPunct="1"/>
            <a:r>
              <a:rPr lang="en-US" sz="1600" dirty="0" smtClean="0"/>
              <a:t>And therefore a further waste of time and money</a:t>
            </a:r>
            <a:endParaRPr lang="en-US" sz="1600" dirty="0" smtClean="0"/>
          </a:p>
          <a:p>
            <a:pPr eaLnBrk="1" hangingPunct="1"/>
            <a:r>
              <a:rPr lang="en-US" sz="2800" dirty="0" smtClean="0"/>
              <a:t>Design patterns are an attempt to provide a body of knowledge to commonly recurring problems</a:t>
            </a:r>
          </a:p>
          <a:p>
            <a:pPr lvl="1" eaLnBrk="1" hangingPunct="1"/>
            <a:r>
              <a:rPr lang="en-US" sz="2400" dirty="0" smtClean="0"/>
              <a:t>In a standard format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0243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024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8DBC1EE6-FC14-4B60-BF7E-A51E2806FBC0}" type="slidenum">
              <a:rPr lang="en-US" sz="1400" smtClean="0">
                <a:latin typeface="Arial" charset="0"/>
              </a:rPr>
              <a:pPr eaLnBrk="1" hangingPunct="1"/>
              <a:t>6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024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Introduction (continued)</a:t>
            </a:r>
          </a:p>
        </p:txBody>
      </p:sp>
      <p:sp>
        <p:nvSpPr>
          <p:cNvPr id="1024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>
                <a:solidFill>
                  <a:srgbClr val="FFC000"/>
                </a:solidFill>
              </a:rPr>
              <a:t>The</a:t>
            </a:r>
            <a:r>
              <a:rPr lang="en-US" smtClean="0"/>
              <a:t> standard reference for object-oriented design patterns is the book</a:t>
            </a:r>
          </a:p>
          <a:p>
            <a:pPr lvl="1" eaLnBrk="1" hangingPunct="1"/>
            <a:r>
              <a:rPr lang="en-US" smtClean="0"/>
              <a:t>Title: </a:t>
            </a:r>
            <a:r>
              <a:rPr lang="en-US" i="1" smtClean="0"/>
              <a:t>Design Patterns: Elements of Reusable Object-Oriented Software</a:t>
            </a:r>
          </a:p>
          <a:p>
            <a:pPr lvl="1" eaLnBrk="1" hangingPunct="1"/>
            <a:r>
              <a:rPr lang="en-US" smtClean="0"/>
              <a:t>Authors: Erich Gamma, Richard Helm, Ralph Johnson, and John Vlissides</a:t>
            </a:r>
          </a:p>
          <a:p>
            <a:pPr lvl="1" eaLnBrk="1" hangingPunct="1"/>
            <a:r>
              <a:rPr lang="en-US" smtClean="0"/>
              <a:t>The authors are referred to as the “Gang of Four” in object-oriented design literature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1267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126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08B7C518-13E6-4091-A680-DAAE764970BC}" type="slidenum">
              <a:rPr lang="en-US" sz="1400" smtClean="0">
                <a:latin typeface="Arial" charset="0"/>
              </a:rPr>
              <a:pPr eaLnBrk="1" hangingPunct="1"/>
              <a:t>7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126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 </a:t>
            </a:r>
          </a:p>
        </p:txBody>
      </p:sp>
      <p:sp>
        <p:nvSpPr>
          <p:cNvPr id="1127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Quote from Christopher Alexander</a:t>
            </a:r>
          </a:p>
          <a:p>
            <a:pPr eaLnBrk="1" hangingPunct="1">
              <a:buFontTx/>
              <a:buNone/>
            </a:pPr>
            <a:r>
              <a:rPr lang="en-US" i="1" smtClean="0"/>
              <a:t>	“Each pattern describes a problem which occurs over and over again in our environment, and then describes the core of the solution to that problem, in such a way that you can use this solution a million times over, without ever doing it the same way twice.”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2291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229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6CEE5B13-DA36-40C1-8659-C890B29DC022}" type="slidenum">
              <a:rPr lang="en-US" sz="1400" smtClean="0">
                <a:latin typeface="Arial" charset="0"/>
              </a:rPr>
              <a:pPr eaLnBrk="1" hangingPunct="1"/>
              <a:t>8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229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 (continued)</a:t>
            </a:r>
          </a:p>
        </p:txBody>
      </p:sp>
      <p:sp>
        <p:nvSpPr>
          <p:cNvPr id="1229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What is the origin of design patterns?</a:t>
            </a:r>
          </a:p>
          <a:p>
            <a:pPr lvl="1" eaLnBrk="1" hangingPunct="1"/>
            <a:r>
              <a:rPr lang="en-US" smtClean="0"/>
              <a:t>Conventional architecture</a:t>
            </a:r>
          </a:p>
          <a:p>
            <a:pPr lvl="1" eaLnBrk="1" hangingPunct="1"/>
            <a:r>
              <a:rPr lang="en-US" smtClean="0"/>
              <a:t>Proposed by Christopher Alexander</a:t>
            </a:r>
          </a:p>
          <a:p>
            <a:pPr lvl="1" eaLnBrk="1" hangingPunct="1"/>
            <a:r>
              <a:rPr lang="en-US" smtClean="0"/>
              <a:t>The architectural patterns described towns and buildings</a:t>
            </a:r>
          </a:p>
          <a:p>
            <a:pPr eaLnBrk="1" hangingPunct="1"/>
            <a:r>
              <a:rPr lang="en-US" smtClean="0"/>
              <a:t>A pattern is a bit of insight that conveys the essence of a proven solution to a commonly recurring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>
                <a:latin typeface="Arial" charset="0"/>
              </a:rPr>
              <a:t> </a:t>
            </a:r>
          </a:p>
        </p:txBody>
      </p:sp>
      <p:sp>
        <p:nvSpPr>
          <p:cNvPr id="13315" name="Footer Placeholder 4"/>
          <p:cNvSpPr>
            <a:spLocks noGrp="1"/>
          </p:cNvSpPr>
          <p:nvPr>
            <p:ph type="ftr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smtClean="0">
                <a:latin typeface="Arial" charset="0"/>
              </a:rPr>
              <a:t>CSCI 3350</a:t>
            </a:r>
          </a:p>
        </p:txBody>
      </p:sp>
      <p:sp>
        <p:nvSpPr>
          <p:cNvPr id="1331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pPr eaLnBrk="1" hangingPunct="1"/>
            <a:r>
              <a:rPr lang="en-US" sz="1400" dirty="0" smtClean="0">
                <a:latin typeface="Arial" charset="0"/>
              </a:rPr>
              <a:t>Lecture 9 - </a:t>
            </a:r>
            <a:fld id="{03186904-B7C8-458E-86EE-D4AD67CAE825}" type="slidenum">
              <a:rPr lang="en-US" sz="1400" smtClean="0">
                <a:latin typeface="Arial" charset="0"/>
              </a:rPr>
              <a:pPr eaLnBrk="1" hangingPunct="1"/>
              <a:t>9</a:t>
            </a:fld>
            <a:endParaRPr lang="en-US" sz="1400" dirty="0" smtClean="0">
              <a:latin typeface="Arial" charset="0"/>
            </a:endParaRPr>
          </a:p>
        </p:txBody>
      </p:sp>
      <p:sp>
        <p:nvSpPr>
          <p:cNvPr id="1331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Definition (continued)</a:t>
            </a:r>
          </a:p>
        </p:txBody>
      </p:sp>
      <p:sp>
        <p:nvSpPr>
          <p:cNvPr id="1331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An analogy from Jim Coplien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smtClean="0"/>
              <a:t>“I could tell you how to make a dress by specifying the route of a pair of scissors through a piece of cloth, in terms of angles  and length of cut.  Or, I could give you a pattern.  By reading the specification, you would have no idea of what was being built.  The pattern foreshadows the product; it is the rule for making the thing, but it is also, in many respects, the thing itself.”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ireball">
  <a:themeElements>
    <a:clrScheme name="Fireball 1">
      <a:dk1>
        <a:srgbClr val="5F5F5F"/>
      </a:dk1>
      <a:lt1>
        <a:srgbClr val="FFFFCC"/>
      </a:lt1>
      <a:dk2>
        <a:srgbClr val="000000"/>
      </a:dk2>
      <a:lt2>
        <a:srgbClr val="FFCC66"/>
      </a:lt2>
      <a:accent1>
        <a:srgbClr val="FF9933"/>
      </a:accent1>
      <a:accent2>
        <a:srgbClr val="CC0066"/>
      </a:accent2>
      <a:accent3>
        <a:srgbClr val="AAAAAA"/>
      </a:accent3>
      <a:accent4>
        <a:srgbClr val="DADAAE"/>
      </a:accent4>
      <a:accent5>
        <a:srgbClr val="FFCAAD"/>
      </a:accent5>
      <a:accent6>
        <a:srgbClr val="B9005C"/>
      </a:accent6>
      <a:hlink>
        <a:srgbClr val="CC00CC"/>
      </a:hlink>
      <a:folHlink>
        <a:srgbClr val="990099"/>
      </a:folHlink>
    </a:clrScheme>
    <a:fontScheme name="Firebal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Fireball 1">
        <a:dk1>
          <a:srgbClr val="5F5F5F"/>
        </a:dk1>
        <a:lt1>
          <a:srgbClr val="FFFFCC"/>
        </a:lt1>
        <a:dk2>
          <a:srgbClr val="000000"/>
        </a:dk2>
        <a:lt2>
          <a:srgbClr val="FFCC66"/>
        </a:lt2>
        <a:accent1>
          <a:srgbClr val="FF9933"/>
        </a:accent1>
        <a:accent2>
          <a:srgbClr val="CC0066"/>
        </a:accent2>
        <a:accent3>
          <a:srgbClr val="AAAAAA"/>
        </a:accent3>
        <a:accent4>
          <a:srgbClr val="DADAAE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ireball 2">
        <a:dk1>
          <a:srgbClr val="000000"/>
        </a:dk1>
        <a:lt1>
          <a:srgbClr val="FFFFFF"/>
        </a:lt1>
        <a:dk2>
          <a:srgbClr val="FF9900"/>
        </a:dk2>
        <a:lt2>
          <a:srgbClr val="5F5F5F"/>
        </a:lt2>
        <a:accent1>
          <a:srgbClr val="FF9933"/>
        </a:accent1>
        <a:accent2>
          <a:srgbClr val="CC0066"/>
        </a:accent2>
        <a:accent3>
          <a:srgbClr val="FFFFFF"/>
        </a:accent3>
        <a:accent4>
          <a:srgbClr val="000000"/>
        </a:accent4>
        <a:accent5>
          <a:srgbClr val="FFCAAD"/>
        </a:accent5>
        <a:accent6>
          <a:srgbClr val="B9005C"/>
        </a:accent6>
        <a:hlink>
          <a:srgbClr val="CC00CC"/>
        </a:hlink>
        <a:folHlink>
          <a:srgbClr val="9900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Firebal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Designs\Fireball.pot</Template>
  <TotalTime>827</TotalTime>
  <Words>1795</Words>
  <Application>Microsoft Office PowerPoint</Application>
  <PresentationFormat>On-screen Show (4:3)</PresentationFormat>
  <Paragraphs>381</Paragraphs>
  <Slides>35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Fireball</vt:lpstr>
      <vt:lpstr>Lecture 9 Design Patterns</vt:lpstr>
      <vt:lpstr>Lecture Overview</vt:lpstr>
      <vt:lpstr>Background</vt:lpstr>
      <vt:lpstr>Introduction</vt:lpstr>
      <vt:lpstr>Introduction (continued)</vt:lpstr>
      <vt:lpstr>Introduction (continued)</vt:lpstr>
      <vt:lpstr>Definition </vt:lpstr>
      <vt:lpstr>Definition (continued)</vt:lpstr>
      <vt:lpstr>Definition (continued)</vt:lpstr>
      <vt:lpstr>Basic Design Patterns</vt:lpstr>
      <vt:lpstr>Design Pattern Classification</vt:lpstr>
      <vt:lpstr>Standard Format</vt:lpstr>
      <vt:lpstr>Standard Format (cont)</vt:lpstr>
      <vt:lpstr>Standard Format (continued)</vt:lpstr>
      <vt:lpstr>Standard Format (continued)</vt:lpstr>
      <vt:lpstr>Standard Format (continued)</vt:lpstr>
      <vt:lpstr>Standard Format (continued)</vt:lpstr>
      <vt:lpstr>Singleton (Object – Creational)</vt:lpstr>
      <vt:lpstr>Singleton (continued)</vt:lpstr>
      <vt:lpstr>Class Exercise</vt:lpstr>
      <vt:lpstr>Façade (Object-Structural)</vt:lpstr>
      <vt:lpstr>Façade (continued)</vt:lpstr>
      <vt:lpstr>Observer (Object-Behavioral)</vt:lpstr>
      <vt:lpstr>Observer (continued)</vt:lpstr>
      <vt:lpstr>Proxy (Object-Structural)</vt:lpstr>
      <vt:lpstr>Proxy (continued)</vt:lpstr>
      <vt:lpstr>Composite (Object-Structural)</vt:lpstr>
      <vt:lpstr>Composite (continued)</vt:lpstr>
      <vt:lpstr>Adapter (Object-Structural)</vt:lpstr>
      <vt:lpstr>Adapter (continued)</vt:lpstr>
      <vt:lpstr>Bridge (Object-Structural)</vt:lpstr>
      <vt:lpstr>Bridge (continued)</vt:lpstr>
      <vt:lpstr>Iterator (Object-Behavioral)</vt:lpstr>
      <vt:lpstr>Iterator (continued)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Software Life-Cycle Models</dc:title>
  <dc:creator>Bill</dc:creator>
  <cp:lastModifiedBy>admin</cp:lastModifiedBy>
  <cp:revision>49</cp:revision>
  <cp:lastPrinted>1601-01-01T00:00:00Z</cp:lastPrinted>
  <dcterms:created xsi:type="dcterms:W3CDTF">2003-01-26T23:29:36Z</dcterms:created>
  <dcterms:modified xsi:type="dcterms:W3CDTF">2014-10-20T11:53:21Z</dcterms:modified>
</cp:coreProperties>
</file>